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09BDE4B-3DB2-45F4-8402-F1B51664F0B4}">
  <a:tblStyle styleId="{D09BDE4B-3DB2-45F4-8402-F1B51664F0B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5ab9a82a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5ab9a82a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b96ad01a1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b96ad01a1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fd4948fd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afd4948fd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fd4948fd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fd4948fd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https://www.bizlatinhub.com/es/verificacion-antecedentes-laborales-colombia/</a:t>
            </a: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5ab9a82a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5ab9a82a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5ab9a82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5ab9a82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5ab9a82a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b5ab9a82a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hyperlink" Target="https://unevinvestigando.blogspot.com/2019/08/instrumento-de-recoleccion-de-datos.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ocs.google.com/forms/d/e/1FAIpQLSdWieJm-Y5YZ3xhYhBGFVQDbGhepv-Ehc__UtpkRp0eyli7EQ/viewform?usp=sf_link"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app.diagrams.net/#G1d0OOJh_nQBPTo0SoI_EXvmL2zWgkbwnl" TargetMode="Externa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rive.google.com/file/d/1PvNFeip04uXw4mljBX1aJnJpuvP7BVK0/view?usp=sharing" TargetMode="Externa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hyperlink" Target="https://www.redeszone.net/2018/11/13/10-medidas-mantener-segura-identidad-datos-interne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hyperlink" Target="https://www.thesslstore.com/blog/runtime-encryption-gap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hyperlink" Target="https://www.ci2.es/software-ec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hyperlink" Target="https://www.esan.edu.pe/apuntes-empresariales/2020/01/como-redisenar-los-procesos-usando-el-business-process-management-bp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hyperlink" Target="https://www.sistemaimpulsa.com/blog/crm-en-mexico-que-opciones-teng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924308" y="675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080">
                <a:latin typeface="Georgia"/>
                <a:ea typeface="Georgia"/>
                <a:cs typeface="Georgia"/>
                <a:sym typeface="Georgia"/>
              </a:rPr>
              <a:t>Aplicativo </a:t>
            </a:r>
            <a:r>
              <a:rPr lang="es" sz="4080">
                <a:latin typeface="Georgia"/>
                <a:ea typeface="Georgia"/>
                <a:cs typeface="Georgia"/>
                <a:sym typeface="Georgia"/>
              </a:rPr>
              <a:t>web</a:t>
            </a:r>
            <a:r>
              <a:rPr lang="es" sz="4080">
                <a:latin typeface="Georgia"/>
                <a:ea typeface="Georgia"/>
                <a:cs typeface="Georgia"/>
                <a:sym typeface="Georgia"/>
              </a:rPr>
              <a:t> para la </a:t>
            </a:r>
            <a:r>
              <a:rPr lang="es" sz="4080">
                <a:latin typeface="Georgia"/>
                <a:ea typeface="Georgia"/>
                <a:cs typeface="Georgia"/>
                <a:sym typeface="Georgia"/>
              </a:rPr>
              <a:t>automatización</a:t>
            </a:r>
            <a:r>
              <a:rPr lang="es" sz="4080">
                <a:latin typeface="Georgia"/>
                <a:ea typeface="Georgia"/>
                <a:cs typeface="Georgia"/>
                <a:sym typeface="Georgia"/>
              </a:rPr>
              <a:t> del proceso de </a:t>
            </a:r>
            <a:r>
              <a:rPr lang="es" sz="4080">
                <a:latin typeface="Georgia"/>
                <a:ea typeface="Georgia"/>
                <a:cs typeface="Georgia"/>
                <a:sym typeface="Georgia"/>
              </a:rPr>
              <a:t>contratación</a:t>
            </a:r>
            <a:endParaRPr sz="4080">
              <a:latin typeface="Georgia"/>
              <a:ea typeface="Georgia"/>
              <a:cs typeface="Georgia"/>
              <a:sym typeface="Georgia"/>
            </a:endParaRPr>
          </a:p>
        </p:txBody>
      </p:sp>
      <p:sp>
        <p:nvSpPr>
          <p:cNvPr id="55" name="Google Shape;55;p13"/>
          <p:cNvSpPr txBox="1"/>
          <p:nvPr>
            <p:ph idx="1" type="subTitle"/>
          </p:nvPr>
        </p:nvSpPr>
        <p:spPr>
          <a:xfrm>
            <a:off x="4544575" y="3579300"/>
            <a:ext cx="4309500" cy="1078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l">
              <a:lnSpc>
                <a:spcPct val="80000"/>
              </a:lnSpc>
              <a:spcBef>
                <a:spcPts val="0"/>
              </a:spcBef>
              <a:spcAft>
                <a:spcPts val="0"/>
              </a:spcAft>
              <a:buClr>
                <a:schemeClr val="dk1"/>
              </a:buClr>
              <a:buSzPts val="688"/>
              <a:buFont typeface="Arial"/>
              <a:buNone/>
            </a:pPr>
            <a:r>
              <a:t/>
            </a:r>
            <a:endParaRPr sz="2025">
              <a:solidFill>
                <a:schemeClr val="dk1"/>
              </a:solidFill>
            </a:endParaRPr>
          </a:p>
        </p:txBody>
      </p:sp>
      <p:pic>
        <p:nvPicPr>
          <p:cNvPr id="56" name="Google Shape;56;p13"/>
          <p:cNvPicPr preferRelativeResize="0"/>
          <p:nvPr/>
        </p:nvPicPr>
        <p:blipFill>
          <a:blip r:embed="rId3">
            <a:alphaModFix/>
          </a:blip>
          <a:stretch>
            <a:fillRect/>
          </a:stretch>
        </p:blipFill>
        <p:spPr>
          <a:xfrm rot="-575394">
            <a:off x="484584" y="2070467"/>
            <a:ext cx="3279730" cy="2565216"/>
          </a:xfrm>
          <a:prstGeom prst="rect">
            <a:avLst/>
          </a:prstGeom>
          <a:noFill/>
          <a:ln>
            <a:noFill/>
          </a:ln>
        </p:spPr>
      </p:pic>
      <p:sp>
        <p:nvSpPr>
          <p:cNvPr id="57" name="Google Shape;57;p13"/>
          <p:cNvSpPr txBox="1"/>
          <p:nvPr/>
        </p:nvSpPr>
        <p:spPr>
          <a:xfrm>
            <a:off x="5378125" y="27737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117" name="Google Shape;117;p22"/>
          <p:cNvSpPr txBox="1"/>
          <p:nvPr>
            <p:ph idx="1" type="body"/>
          </p:nvPr>
        </p:nvSpPr>
        <p:spPr>
          <a:xfrm>
            <a:off x="311700" y="1152475"/>
            <a:ext cx="4681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Este proyecto es importante para la empresa ya que le podemos brindar un proceso de </a:t>
            </a:r>
            <a:r>
              <a:rPr lang="es">
                <a:solidFill>
                  <a:srgbClr val="000000"/>
                </a:solidFill>
              </a:rPr>
              <a:t>contratación</a:t>
            </a:r>
            <a:r>
              <a:rPr lang="es">
                <a:solidFill>
                  <a:srgbClr val="000000"/>
                </a:solidFill>
              </a:rPr>
              <a:t> automatizado, mediante la </a:t>
            </a:r>
            <a:r>
              <a:rPr lang="es">
                <a:solidFill>
                  <a:srgbClr val="000000"/>
                </a:solidFill>
              </a:rPr>
              <a:t>implementación</a:t>
            </a:r>
            <a:r>
              <a:rPr lang="es">
                <a:solidFill>
                  <a:srgbClr val="000000"/>
                </a:solidFill>
              </a:rPr>
              <a:t> de BPMN, garantizando la seguridad y </a:t>
            </a:r>
            <a:r>
              <a:rPr lang="es">
                <a:solidFill>
                  <a:srgbClr val="000000"/>
                </a:solidFill>
              </a:rPr>
              <a:t>verificación</a:t>
            </a:r>
            <a:r>
              <a:rPr lang="es">
                <a:solidFill>
                  <a:srgbClr val="000000"/>
                </a:solidFill>
              </a:rPr>
              <a:t> de los datos de los empleados. La </a:t>
            </a:r>
            <a:r>
              <a:rPr lang="es">
                <a:solidFill>
                  <a:srgbClr val="000000"/>
                </a:solidFill>
              </a:rPr>
              <a:t>implementación</a:t>
            </a:r>
            <a:r>
              <a:rPr lang="es">
                <a:solidFill>
                  <a:srgbClr val="000000"/>
                </a:solidFill>
              </a:rPr>
              <a:t> de este proyecto </a:t>
            </a:r>
            <a:r>
              <a:rPr lang="es">
                <a:solidFill>
                  <a:srgbClr val="000000"/>
                </a:solidFill>
              </a:rPr>
              <a:t>será por medio de la plataforma SYDLE ONE, ya que, cumple con las funciones requeridas para este proyecto.</a:t>
            </a:r>
            <a:endParaRPr>
              <a:solidFill>
                <a:srgbClr val="000000"/>
              </a:solidFill>
            </a:endParaRPr>
          </a:p>
        </p:txBody>
      </p:sp>
      <p:pic>
        <p:nvPicPr>
          <p:cNvPr id="118" name="Google Shape;118;p22"/>
          <p:cNvPicPr preferRelativeResize="0"/>
          <p:nvPr/>
        </p:nvPicPr>
        <p:blipFill>
          <a:blip r:embed="rId3">
            <a:alphaModFix/>
          </a:blip>
          <a:stretch>
            <a:fillRect/>
          </a:stretch>
        </p:blipFill>
        <p:spPr>
          <a:xfrm rot="381515">
            <a:off x="5282575" y="1785285"/>
            <a:ext cx="3441201" cy="2150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ALCANCE Y </a:t>
            </a:r>
            <a:r>
              <a:rPr lang="es">
                <a:latin typeface="Georgia"/>
                <a:ea typeface="Georgia"/>
                <a:cs typeface="Georgia"/>
                <a:sym typeface="Georgia"/>
              </a:rPr>
              <a:t>DELIMITACIÓN</a:t>
            </a:r>
            <a:r>
              <a:rPr lang="es">
                <a:latin typeface="Georgia"/>
                <a:ea typeface="Georgia"/>
                <a:cs typeface="Georgia"/>
                <a:sym typeface="Georgia"/>
              </a:rPr>
              <a:t> </a:t>
            </a:r>
            <a:endParaRPr>
              <a:latin typeface="Georgia"/>
              <a:ea typeface="Georgia"/>
              <a:cs typeface="Georgia"/>
              <a:sym typeface="Georgia"/>
            </a:endParaRPr>
          </a:p>
        </p:txBody>
      </p:sp>
      <p:sp>
        <p:nvSpPr>
          <p:cNvPr id="124" name="Google Shape;12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Técnicas</a:t>
            </a:r>
            <a:r>
              <a:rPr lang="es"/>
              <a:t> e instrumentos de recolección</a:t>
            </a:r>
            <a:endParaRPr/>
          </a:p>
        </p:txBody>
      </p:sp>
      <p:sp>
        <p:nvSpPr>
          <p:cNvPr id="130" name="Google Shape;130;p24"/>
          <p:cNvSpPr txBox="1"/>
          <p:nvPr>
            <p:ph idx="1" type="body"/>
          </p:nvPr>
        </p:nvSpPr>
        <p:spPr>
          <a:xfrm>
            <a:off x="424550" y="1017725"/>
            <a:ext cx="4316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350">
                <a:solidFill>
                  <a:srgbClr val="000000"/>
                </a:solidFill>
              </a:rPr>
              <a:t>Durante el inicio del proyecto se indago sobre una </a:t>
            </a:r>
            <a:r>
              <a:rPr lang="es" sz="1350">
                <a:solidFill>
                  <a:srgbClr val="000000"/>
                </a:solidFill>
              </a:rPr>
              <a:t>problemática</a:t>
            </a:r>
            <a:r>
              <a:rPr lang="es" sz="1350">
                <a:solidFill>
                  <a:srgbClr val="000000"/>
                </a:solidFill>
              </a:rPr>
              <a:t> que podría tener la empresa Disser Ingeniería y se concluyó que la principal desventaja que esta tiene es sobre el proceso de contratación ya que tiene una duración demorada, con mucho papeleo y poca eficacia. S</a:t>
            </a:r>
            <a:r>
              <a:rPr lang="es" sz="1350">
                <a:solidFill>
                  <a:srgbClr val="000000"/>
                </a:solidFill>
              </a:rPr>
              <a:t>e formuló la encuesta el cual encontraría este error en la empresa y, m</a:t>
            </a:r>
            <a:r>
              <a:rPr lang="es" sz="1350">
                <a:solidFill>
                  <a:srgbClr val="000000"/>
                </a:solidFill>
              </a:rPr>
              <a:t>ediante la implementación de la actividad en grupo, encuesta, </a:t>
            </a:r>
            <a:r>
              <a:rPr lang="es" sz="1350">
                <a:solidFill>
                  <a:srgbClr val="000000"/>
                </a:solidFill>
              </a:rPr>
              <a:t>artículos</a:t>
            </a:r>
            <a:r>
              <a:rPr lang="es" sz="1350">
                <a:solidFill>
                  <a:srgbClr val="000000"/>
                </a:solidFill>
              </a:rPr>
              <a:t>, documentos, expediente </a:t>
            </a:r>
            <a:r>
              <a:rPr lang="es" sz="1350">
                <a:solidFill>
                  <a:srgbClr val="000000"/>
                </a:solidFill>
              </a:rPr>
              <a:t>académico</a:t>
            </a:r>
            <a:r>
              <a:rPr lang="es" sz="1350">
                <a:solidFill>
                  <a:srgbClr val="000000"/>
                </a:solidFill>
              </a:rPr>
              <a:t> y medios </a:t>
            </a:r>
            <a:r>
              <a:rPr lang="es" sz="1350">
                <a:solidFill>
                  <a:srgbClr val="000000"/>
                </a:solidFill>
              </a:rPr>
              <a:t>audiovisuales se</a:t>
            </a:r>
            <a:r>
              <a:rPr lang="es" sz="1350">
                <a:solidFill>
                  <a:srgbClr val="000000"/>
                </a:solidFill>
              </a:rPr>
              <a:t> dio una solución a este problema la cual sería que, mediante un sistema automatizado realice este proceso con la mínima actividad humana, este sistema se emplearía por medio de la plataforma de SYDLE ONE, ya que, este ofrece los servicios que requiere este proceso incluso con mayor atención, orden y optimización.</a:t>
            </a:r>
            <a:endParaRPr sz="1350">
              <a:solidFill>
                <a:srgbClr val="000000"/>
              </a:solidFill>
            </a:endParaRPr>
          </a:p>
        </p:txBody>
      </p:sp>
      <p:pic>
        <p:nvPicPr>
          <p:cNvPr id="131" name="Google Shape;131;p24"/>
          <p:cNvPicPr preferRelativeResize="0"/>
          <p:nvPr/>
        </p:nvPicPr>
        <p:blipFill rotWithShape="1">
          <a:blip r:embed="rId3">
            <a:alphaModFix/>
          </a:blip>
          <a:srcRect b="0" l="0" r="0" t="0"/>
          <a:stretch/>
        </p:blipFill>
        <p:spPr>
          <a:xfrm>
            <a:off x="4995300" y="1017725"/>
            <a:ext cx="3837000" cy="2016555"/>
          </a:xfrm>
          <a:prstGeom prst="rect">
            <a:avLst/>
          </a:prstGeom>
          <a:noFill/>
          <a:ln>
            <a:noFill/>
          </a:ln>
        </p:spPr>
      </p:pic>
      <p:sp>
        <p:nvSpPr>
          <p:cNvPr id="132" name="Google Shape;132;p24"/>
          <p:cNvSpPr txBox="1"/>
          <p:nvPr/>
        </p:nvSpPr>
        <p:spPr>
          <a:xfrm>
            <a:off x="5109150" y="303427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Formulario de encuesta</a:t>
            </a:r>
            <a:endParaRPr/>
          </a:p>
        </p:txBody>
      </p:sp>
      <p:sp>
        <p:nvSpPr>
          <p:cNvPr id="138" name="Google Shape;138;p25"/>
          <p:cNvSpPr txBox="1"/>
          <p:nvPr>
            <p:ph idx="1" type="body"/>
          </p:nvPr>
        </p:nvSpPr>
        <p:spPr>
          <a:xfrm>
            <a:off x="311700" y="1152475"/>
            <a:ext cx="8520600" cy="3718200"/>
          </a:xfrm>
          <a:prstGeom prst="rect">
            <a:avLst/>
          </a:prstGeom>
        </p:spPr>
        <p:txBody>
          <a:bodyPr anchorCtr="0" anchor="t" bIns="91425" lIns="91425" spcFirstLastPara="1" rIns="91425" wrap="square" tIns="91425">
            <a:normAutofit fontScale="62500"/>
          </a:bodyPr>
          <a:lstStyle/>
          <a:p>
            <a:pPr indent="-305707" lvl="0" marL="457200" rtl="0" algn="l">
              <a:spcBef>
                <a:spcPts val="0"/>
              </a:spcBef>
              <a:spcAft>
                <a:spcPts val="0"/>
              </a:spcAft>
              <a:buClr>
                <a:srgbClr val="000000"/>
              </a:buClr>
              <a:buSzPct val="100000"/>
              <a:buChar char="●"/>
            </a:pPr>
            <a:r>
              <a:rPr lang="es" sz="1942">
                <a:solidFill>
                  <a:srgbClr val="000000"/>
                </a:solidFill>
              </a:rPr>
              <a:t>¿En la empresa tiene implementado un sistema de automatización?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¿Cuenta con algún tipo de plataforma o sistema inteligente? (Si / No) (¿Cuál?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¿Cree usted que la plataforma o sistema que maneja es la adecuada? (Si / No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a:t>
            </a:r>
            <a:r>
              <a:rPr lang="es" sz="1942">
                <a:solidFill>
                  <a:srgbClr val="000000"/>
                </a:solidFill>
              </a:rPr>
              <a:t>método</a:t>
            </a:r>
            <a:r>
              <a:rPr lang="es" sz="1942">
                <a:solidFill>
                  <a:srgbClr val="000000"/>
                </a:solidFill>
              </a:rPr>
              <a:t> de almacenamiento de datos posee? (Digital (Nube o externo, USB o disco duro) / Manual (Mediante papeleo) / Ambas).</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¿Alguna vez ha tenido </a:t>
            </a:r>
            <a:r>
              <a:rPr lang="es" sz="1942">
                <a:solidFill>
                  <a:srgbClr val="000000"/>
                </a:solidFill>
              </a:rPr>
              <a:t>inconvenientes</a:t>
            </a:r>
            <a:r>
              <a:rPr lang="es" sz="1942">
                <a:solidFill>
                  <a:srgbClr val="000000"/>
                </a:solidFill>
              </a:rPr>
              <a:t> con los documentos obtenidos por personas seleccionadas para el trabajo (Documentación, experiencia de trabajo, contactos, entre otros falsos)?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tan demorado es el procesos de contratación que poseen? (Ingresela con el número total de días).</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t>
            </a:r>
            <a:r>
              <a:rPr lang="es" sz="1942">
                <a:solidFill>
                  <a:srgbClr val="000000"/>
                </a:solidFill>
              </a:rPr>
              <a:t>Estaría</a:t>
            </a:r>
            <a:r>
              <a:rPr lang="es" sz="1942">
                <a:solidFill>
                  <a:srgbClr val="000000"/>
                </a:solidFill>
              </a:rPr>
              <a:t> dispuesto a costear un sistema en el cual tenga </a:t>
            </a:r>
            <a:r>
              <a:rPr lang="es" sz="1942">
                <a:solidFill>
                  <a:srgbClr val="000000"/>
                </a:solidFill>
              </a:rPr>
              <a:t>implementado</a:t>
            </a:r>
            <a:r>
              <a:rPr lang="es" sz="1942">
                <a:solidFill>
                  <a:srgbClr val="000000"/>
                </a:solidFill>
              </a:rPr>
              <a:t> un proceso en el que implique una actividad mínima humana realizando el mismo proceso ahorrando tiempo? (Si / No / Depende del costo).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t>
            </a:r>
            <a:r>
              <a:rPr lang="es" sz="1942">
                <a:solidFill>
                  <a:srgbClr val="000000"/>
                </a:solidFill>
              </a:rPr>
              <a:t>Cuál</a:t>
            </a:r>
            <a:r>
              <a:rPr lang="es" sz="1942">
                <a:solidFill>
                  <a:srgbClr val="000000"/>
                </a:solidFill>
              </a:rPr>
              <a:t> sería su estimación </a:t>
            </a:r>
            <a:r>
              <a:rPr lang="es" sz="1942">
                <a:solidFill>
                  <a:srgbClr val="000000"/>
                </a:solidFill>
              </a:rPr>
              <a:t>mínima</a:t>
            </a:r>
            <a:r>
              <a:rPr lang="es" sz="1942">
                <a:solidFill>
                  <a:srgbClr val="000000"/>
                </a:solidFill>
              </a:rPr>
              <a:t> y </a:t>
            </a:r>
            <a:r>
              <a:rPr lang="es" sz="1942">
                <a:solidFill>
                  <a:srgbClr val="000000"/>
                </a:solidFill>
              </a:rPr>
              <a:t>máxima</a:t>
            </a:r>
            <a:r>
              <a:rPr lang="es" sz="1942">
                <a:solidFill>
                  <a:srgbClr val="000000"/>
                </a:solidFill>
              </a:rPr>
              <a:t>? (Ingreselas </a:t>
            </a:r>
            <a:r>
              <a:rPr lang="es" sz="1942">
                <a:solidFill>
                  <a:srgbClr val="000000"/>
                </a:solidFill>
              </a:rPr>
              <a:t>separadas por un guión (-)</a:t>
            </a:r>
            <a:r>
              <a:rPr lang="es" sz="1942">
                <a:solidFill>
                  <a:srgbClr val="000000"/>
                </a:solidFill>
              </a:rPr>
              <a:t> sin puntos ni comas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a:t>
            </a:r>
            <a:r>
              <a:rPr lang="es" sz="1942">
                <a:solidFill>
                  <a:srgbClr val="000000"/>
                </a:solidFill>
              </a:rPr>
              <a:t>expectativa</a:t>
            </a:r>
            <a:r>
              <a:rPr lang="es" sz="1942">
                <a:solidFill>
                  <a:srgbClr val="000000"/>
                </a:solidFill>
              </a:rPr>
              <a:t> tendría de este sistema?.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¿Durante el proceso de </a:t>
            </a:r>
            <a:r>
              <a:rPr lang="es" sz="1942">
                <a:solidFill>
                  <a:srgbClr val="000000"/>
                </a:solidFill>
              </a:rPr>
              <a:t>contratación</a:t>
            </a:r>
            <a:r>
              <a:rPr lang="es" sz="1942">
                <a:solidFill>
                  <a:srgbClr val="000000"/>
                </a:solidFill>
              </a:rPr>
              <a:t> de los aspirantes cuentan con algún tipo </a:t>
            </a:r>
            <a:r>
              <a:rPr lang="es" sz="1942">
                <a:solidFill>
                  <a:srgbClr val="000000"/>
                </a:solidFill>
              </a:rPr>
              <a:t>protección</a:t>
            </a:r>
            <a:r>
              <a:rPr lang="es" sz="1942">
                <a:solidFill>
                  <a:srgbClr val="000000"/>
                </a:solidFill>
              </a:rPr>
              <a:t> para los documentos requeridos?. En caso de que esta tenga acceso a un posible infiltrado. (</a:t>
            </a:r>
            <a:r>
              <a:rPr lang="es" sz="1942">
                <a:solidFill>
                  <a:srgbClr val="000000"/>
                </a:solidFill>
              </a:rPr>
              <a:t>Sí</a:t>
            </a:r>
            <a:r>
              <a:rPr lang="es" sz="1942">
                <a:solidFill>
                  <a:srgbClr val="000000"/>
                </a:solidFill>
              </a:rPr>
              <a:t> / No).</a:t>
            </a:r>
            <a:endParaRPr sz="1942">
              <a:solidFill>
                <a:srgbClr val="000000"/>
              </a:solidFill>
            </a:endParaRPr>
          </a:p>
          <a:p>
            <a:pPr indent="0" lvl="0" marL="0" rtl="0" algn="l">
              <a:spcBef>
                <a:spcPts val="1200"/>
              </a:spcBef>
              <a:spcAft>
                <a:spcPts val="1200"/>
              </a:spcAft>
              <a:buNone/>
            </a:pPr>
            <a:r>
              <a:rPr lang="es" u="sng">
                <a:solidFill>
                  <a:schemeClr val="dk1"/>
                </a:solidFill>
                <a:hlinkClick r:id="rId3">
                  <a:extLst>
                    <a:ext uri="{A12FA001-AC4F-418D-AE19-62706E023703}">
                      <ahyp:hlinkClr val="tx"/>
                    </a:ext>
                  </a:extLst>
                </a:hlinkClick>
              </a:rPr>
              <a:t>https://docs.google.com/forms/d/e/1FAIpQLSdWieJm-Y5YZ3xhYhBGFVQDbGhepv-Ehc__UtpkRp0eyli7EQ/viewform?usp=sf_link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241750" y="206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 de empresa del proceso de contratación actual</a:t>
            </a:r>
            <a:endParaRPr/>
          </a:p>
        </p:txBody>
      </p:sp>
      <p:pic>
        <p:nvPicPr>
          <p:cNvPr id="144" name="Google Shape;144;p26"/>
          <p:cNvPicPr preferRelativeResize="0"/>
          <p:nvPr/>
        </p:nvPicPr>
        <p:blipFill rotWithShape="1">
          <a:blip r:embed="rId3">
            <a:alphaModFix/>
          </a:blip>
          <a:srcRect b="10148" l="9011" r="1853" t="26185"/>
          <a:stretch/>
        </p:blipFill>
        <p:spPr>
          <a:xfrm>
            <a:off x="0" y="727625"/>
            <a:ext cx="9144001" cy="4415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220"/>
              <a:t>BPM de la plataforma, automatizando el proceso de contratación</a:t>
            </a:r>
            <a:endParaRPr sz="2220"/>
          </a:p>
        </p:txBody>
      </p:sp>
      <p:sp>
        <p:nvSpPr>
          <p:cNvPr id="150" name="Google Shape;15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rgbClr val="000000"/>
                </a:solidFill>
                <a:hlinkClick r:id="rId3">
                  <a:extLst>
                    <a:ext uri="{A12FA001-AC4F-418D-AE19-62706E023703}">
                      <ahyp:hlinkClr val="tx"/>
                    </a:ext>
                  </a:extLst>
                </a:hlinkClick>
              </a:rPr>
              <a:t>https://app.diagrams.net/#G1d0OOJh_nQBPTo0SoI_EXvmL2zWgkbwnl</a:t>
            </a:r>
            <a:endParaRPr>
              <a:solidFill>
                <a:srgbClr val="000000"/>
              </a:solidFill>
            </a:endParaRPr>
          </a:p>
          <a:p>
            <a:pPr indent="0" lvl="0" marL="0" rtl="0" algn="l">
              <a:spcBef>
                <a:spcPts val="1200"/>
              </a:spcBef>
              <a:spcAft>
                <a:spcPts val="1200"/>
              </a:spcAft>
              <a:buNone/>
            </a:pPr>
            <a:r>
              <a:t/>
            </a:r>
            <a:endParaRPr/>
          </a:p>
        </p:txBody>
      </p:sp>
      <p:pic>
        <p:nvPicPr>
          <p:cNvPr id="151" name="Google Shape;151;p27"/>
          <p:cNvPicPr preferRelativeResize="0"/>
          <p:nvPr/>
        </p:nvPicPr>
        <p:blipFill>
          <a:blip r:embed="rId4">
            <a:alphaModFix/>
          </a:blip>
          <a:stretch>
            <a:fillRect/>
          </a:stretch>
        </p:blipFill>
        <p:spPr>
          <a:xfrm>
            <a:off x="0" y="1838800"/>
            <a:ext cx="9144000" cy="1800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Proceso de C</a:t>
            </a:r>
            <a:r>
              <a:rPr lang="es"/>
              <a:t>ontratación</a:t>
            </a:r>
            <a:r>
              <a:rPr lang="es"/>
              <a:t> </a:t>
            </a:r>
            <a:endParaRPr/>
          </a:p>
        </p:txBody>
      </p:sp>
      <p:sp>
        <p:nvSpPr>
          <p:cNvPr id="157" name="Google Shape;157;p28"/>
          <p:cNvSpPr txBox="1"/>
          <p:nvPr>
            <p:ph idx="1" type="body"/>
          </p:nvPr>
        </p:nvSpPr>
        <p:spPr>
          <a:xfrm>
            <a:off x="311700" y="1342275"/>
            <a:ext cx="8520600" cy="41568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s" u="sng">
                <a:solidFill>
                  <a:schemeClr val="hlink"/>
                </a:solidFill>
                <a:hlinkClick r:id="rId3"/>
              </a:rPr>
              <a:t>https://drive.google.com/file/d/1PvNFeip04uXw4mljBX1aJnJpuvP7BVK0/view?usp=sharing</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58" name="Google Shape;158;p28"/>
          <p:cNvPicPr preferRelativeResize="0"/>
          <p:nvPr/>
        </p:nvPicPr>
        <p:blipFill>
          <a:blip r:embed="rId4">
            <a:alphaModFix/>
          </a:blip>
          <a:stretch>
            <a:fillRect/>
          </a:stretch>
        </p:blipFill>
        <p:spPr>
          <a:xfrm>
            <a:off x="2641662" y="2082801"/>
            <a:ext cx="3860683" cy="2571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Verificación</a:t>
            </a:r>
            <a:r>
              <a:rPr lang="es"/>
              <a:t> de los datos </a:t>
            </a:r>
            <a:endParaRPr/>
          </a:p>
        </p:txBody>
      </p:sp>
      <p:sp>
        <p:nvSpPr>
          <p:cNvPr id="164" name="Google Shape;164;p29"/>
          <p:cNvSpPr txBox="1"/>
          <p:nvPr>
            <p:ph idx="1" type="body"/>
          </p:nvPr>
        </p:nvSpPr>
        <p:spPr>
          <a:xfrm>
            <a:off x="3584875" y="1152475"/>
            <a:ext cx="5247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VERIFICACIÓN</a:t>
            </a:r>
            <a:r>
              <a:rPr lang="es">
                <a:solidFill>
                  <a:srgbClr val="000000"/>
                </a:solidFill>
              </a:rPr>
              <a:t> DE EXPERIENCIA LABORAL - Contacto directo con la empresa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REFERENCIAS PERSONALES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TARJETAS PROFESIONALES - Entidad </a:t>
            </a:r>
            <a:r>
              <a:rPr lang="es">
                <a:solidFill>
                  <a:srgbClr val="000000"/>
                </a:solidFill>
              </a:rPr>
              <a:t>encargada</a:t>
            </a:r>
            <a:r>
              <a:rPr lang="es">
                <a:solidFill>
                  <a:srgbClr val="000000"/>
                </a:solidFill>
              </a:rPr>
              <a:t> de la </a:t>
            </a:r>
            <a:r>
              <a:rPr lang="es">
                <a:solidFill>
                  <a:srgbClr val="000000"/>
                </a:solidFill>
              </a:rPr>
              <a:t>emisión</a:t>
            </a:r>
            <a:r>
              <a:rPr lang="es">
                <a:solidFill>
                  <a:srgbClr val="000000"/>
                </a:solidFill>
              </a:rPr>
              <a:t> de las tarjetas de cada </a:t>
            </a:r>
            <a:r>
              <a:rPr lang="es">
                <a:solidFill>
                  <a:srgbClr val="000000"/>
                </a:solidFill>
              </a:rPr>
              <a:t>profesión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ANTECEDENTES PENALES - </a:t>
            </a:r>
            <a:r>
              <a:rPr lang="es">
                <a:solidFill>
                  <a:srgbClr val="000000"/>
                </a:solidFill>
              </a:rPr>
              <a:t>Policía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JUDICIALES - </a:t>
            </a:r>
            <a:r>
              <a:rPr lang="es">
                <a:solidFill>
                  <a:srgbClr val="000000"/>
                </a:solidFill>
              </a:rPr>
              <a:t>Contraloría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DISCIPLINARIOS - </a:t>
            </a:r>
            <a:r>
              <a:rPr lang="es">
                <a:solidFill>
                  <a:srgbClr val="000000"/>
                </a:solidFill>
              </a:rPr>
              <a:t>Personería </a:t>
            </a:r>
            <a:endParaRPr>
              <a:solidFill>
                <a:srgbClr val="000000"/>
              </a:solidFill>
            </a:endParaRPr>
          </a:p>
        </p:txBody>
      </p:sp>
      <p:pic>
        <p:nvPicPr>
          <p:cNvPr id="165" name="Google Shape;165;p29"/>
          <p:cNvPicPr preferRelativeResize="0"/>
          <p:nvPr/>
        </p:nvPicPr>
        <p:blipFill>
          <a:blip r:embed="rId3">
            <a:alphaModFix/>
          </a:blip>
          <a:stretch>
            <a:fillRect/>
          </a:stretch>
        </p:blipFill>
        <p:spPr>
          <a:xfrm rot="-478652">
            <a:off x="693188" y="1607935"/>
            <a:ext cx="2292299" cy="229228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171" name="Google Shape;171;p30"/>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172" name="Google Shape;172;p30"/>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173" name="Google Shape;173;p30"/>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179" name="Google Shape;179;p31"/>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180" name="Google Shape;180;p31"/>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181" name="Google Shape;181;p31"/>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subTitle"/>
          </p:nvPr>
        </p:nvSpPr>
        <p:spPr>
          <a:xfrm>
            <a:off x="409350" y="782675"/>
            <a:ext cx="5018400" cy="3691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AutoNum type="arabicPeriod"/>
            </a:pPr>
            <a:r>
              <a:rPr lang="es" sz="1800">
                <a:solidFill>
                  <a:srgbClr val="000000"/>
                </a:solidFill>
              </a:rPr>
              <a:t>Planteamiento del problema</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s" sz="1800">
                <a:solidFill>
                  <a:schemeClr val="dk1"/>
                </a:solidFill>
              </a:rPr>
              <a:t>Técnicas e instrumentos de recolección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Formulario de encuesta</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BPM de empresa del proceso de contratación actual</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BPM de la plataforma, automatizando el proceso de contratación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 general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Objetivos específicos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Justificación </a:t>
            </a:r>
            <a:endParaRPr sz="1800">
              <a:solidFill>
                <a:schemeClr val="dk1"/>
              </a:solidFill>
            </a:endParaRPr>
          </a:p>
          <a:p>
            <a:pPr indent="-342900" lvl="0" marL="457200" rtl="0" algn="l">
              <a:spcBef>
                <a:spcPts val="0"/>
              </a:spcBef>
              <a:spcAft>
                <a:spcPts val="0"/>
              </a:spcAft>
              <a:buClr>
                <a:srgbClr val="000000"/>
              </a:buClr>
              <a:buSzPts val="1800"/>
              <a:buAutoNum type="arabicPeriod"/>
            </a:pPr>
            <a:r>
              <a:rPr lang="es" sz="1800">
                <a:solidFill>
                  <a:srgbClr val="000000"/>
                </a:solidFill>
              </a:rPr>
              <a:t>Procesos</a:t>
            </a:r>
            <a:r>
              <a:rPr lang="es" sz="1800">
                <a:solidFill>
                  <a:srgbClr val="000000"/>
                </a:solidFill>
              </a:rPr>
              <a:t> de </a:t>
            </a:r>
            <a:r>
              <a:rPr lang="es" sz="1800">
                <a:solidFill>
                  <a:srgbClr val="000000"/>
                </a:solidFill>
              </a:rPr>
              <a:t>contratación</a:t>
            </a:r>
            <a:r>
              <a:rPr lang="es" sz="1800">
                <a:solidFill>
                  <a:srgbClr val="000000"/>
                </a:solidFill>
              </a:rPr>
              <a:t> </a:t>
            </a:r>
            <a:endParaRPr sz="1800">
              <a:solidFill>
                <a:srgbClr val="000000"/>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64" name="Google Shape;64;p14"/>
          <p:cNvSpPr txBox="1"/>
          <p:nvPr/>
        </p:nvSpPr>
        <p:spPr>
          <a:xfrm>
            <a:off x="409350" y="151475"/>
            <a:ext cx="8325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500">
                <a:latin typeface="Georgia"/>
                <a:ea typeface="Georgia"/>
                <a:cs typeface="Georgia"/>
                <a:sym typeface="Georgia"/>
              </a:rPr>
              <a:t>TABLA DE CONTENIDO </a:t>
            </a:r>
            <a:endParaRPr sz="2500">
              <a:latin typeface="Georgia"/>
              <a:ea typeface="Georgia"/>
              <a:cs typeface="Georgia"/>
              <a:sym typeface="Georgia"/>
            </a:endParaRPr>
          </a:p>
        </p:txBody>
      </p:sp>
      <p:pic>
        <p:nvPicPr>
          <p:cNvPr id="65" name="Google Shape;65;p14"/>
          <p:cNvPicPr preferRelativeResize="0"/>
          <p:nvPr/>
        </p:nvPicPr>
        <p:blipFill rotWithShape="1">
          <a:blip r:embed="rId3">
            <a:alphaModFix/>
          </a:blip>
          <a:srcRect b="0" l="10066" r="14416" t="0"/>
          <a:stretch/>
        </p:blipFill>
        <p:spPr>
          <a:xfrm>
            <a:off x="3794200" y="3180600"/>
            <a:ext cx="1555600" cy="1763275"/>
          </a:xfrm>
          <a:prstGeom prst="rect">
            <a:avLst/>
          </a:prstGeom>
          <a:noFill/>
          <a:ln>
            <a:noFill/>
          </a:ln>
        </p:spPr>
      </p:pic>
      <p:sp>
        <p:nvSpPr>
          <p:cNvPr id="66" name="Google Shape;66;p14"/>
          <p:cNvSpPr txBox="1"/>
          <p:nvPr/>
        </p:nvSpPr>
        <p:spPr>
          <a:xfrm>
            <a:off x="5586600" y="1770000"/>
            <a:ext cx="3393300" cy="3447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s" sz="1800">
                <a:solidFill>
                  <a:schemeClr val="dk1"/>
                </a:solidFill>
              </a:rPr>
              <a:t>10.    </a:t>
            </a:r>
            <a:r>
              <a:rPr lang="es" sz="1800">
                <a:solidFill>
                  <a:schemeClr val="dk1"/>
                </a:solidFill>
              </a:rPr>
              <a:t>Verificación de los datos</a:t>
            </a:r>
            <a:endParaRPr sz="1800">
              <a:solidFill>
                <a:schemeClr val="dk1"/>
              </a:solidFill>
            </a:endParaRPr>
          </a:p>
          <a:p>
            <a:pPr indent="0" lvl="0" marL="0" rtl="0" algn="l">
              <a:spcBef>
                <a:spcPts val="0"/>
              </a:spcBef>
              <a:spcAft>
                <a:spcPts val="0"/>
              </a:spcAft>
              <a:buNone/>
            </a:pPr>
            <a:r>
              <a:rPr lang="es" sz="1800">
                <a:solidFill>
                  <a:schemeClr val="dk1"/>
                </a:solidFill>
              </a:rPr>
              <a:t>11.    Seguridad de los datos</a:t>
            </a:r>
            <a:endParaRPr sz="1800">
              <a:solidFill>
                <a:schemeClr val="dk1"/>
              </a:solidFill>
            </a:endParaRPr>
          </a:p>
          <a:p>
            <a:pPr indent="0" lvl="0" marL="0" rtl="0" algn="l">
              <a:spcBef>
                <a:spcPts val="0"/>
              </a:spcBef>
              <a:spcAft>
                <a:spcPts val="0"/>
              </a:spcAft>
              <a:buNone/>
            </a:pPr>
            <a:r>
              <a:rPr lang="es" sz="1800">
                <a:solidFill>
                  <a:schemeClr val="dk1"/>
                </a:solidFill>
              </a:rPr>
              <a:t>12.    Encriptación </a:t>
            </a:r>
            <a:endParaRPr sz="1800">
              <a:solidFill>
                <a:schemeClr val="dk1"/>
              </a:solidFill>
            </a:endParaRPr>
          </a:p>
          <a:p>
            <a:pPr indent="0" lvl="0" marL="0" rtl="0" algn="l">
              <a:spcBef>
                <a:spcPts val="0"/>
              </a:spcBef>
              <a:spcAft>
                <a:spcPts val="0"/>
              </a:spcAft>
              <a:buNone/>
            </a:pPr>
            <a:r>
              <a:rPr lang="es" sz="1800">
                <a:solidFill>
                  <a:schemeClr val="dk1"/>
                </a:solidFill>
              </a:rPr>
              <a:t>13.    Plataformas</a:t>
            </a:r>
            <a:endParaRPr sz="1800">
              <a:solidFill>
                <a:schemeClr val="dk1"/>
              </a:solidFill>
            </a:endParaRPr>
          </a:p>
          <a:p>
            <a:pPr indent="0" lvl="0" marL="0" rtl="0" algn="l">
              <a:spcBef>
                <a:spcPts val="0"/>
              </a:spcBef>
              <a:spcAft>
                <a:spcPts val="0"/>
              </a:spcAft>
              <a:buNone/>
            </a:pPr>
            <a:r>
              <a:rPr lang="es" sz="1800">
                <a:solidFill>
                  <a:schemeClr val="dk1"/>
                </a:solidFill>
              </a:rPr>
              <a:t>14.    ECM</a:t>
            </a:r>
            <a:endParaRPr sz="1800">
              <a:solidFill>
                <a:schemeClr val="dk1"/>
              </a:solidFill>
            </a:endParaRPr>
          </a:p>
          <a:p>
            <a:pPr indent="0" lvl="0" marL="0" rtl="0" algn="l">
              <a:spcBef>
                <a:spcPts val="0"/>
              </a:spcBef>
              <a:spcAft>
                <a:spcPts val="0"/>
              </a:spcAft>
              <a:buNone/>
            </a:pPr>
            <a:r>
              <a:rPr lang="es" sz="1800">
                <a:solidFill>
                  <a:schemeClr val="dk1"/>
                </a:solidFill>
              </a:rPr>
              <a:t>15.    BPM</a:t>
            </a:r>
            <a:endParaRPr sz="1800">
              <a:solidFill>
                <a:schemeClr val="dk1"/>
              </a:solidFill>
            </a:endParaRPr>
          </a:p>
          <a:p>
            <a:pPr indent="0" lvl="0" marL="0" rtl="0" algn="l">
              <a:spcBef>
                <a:spcPts val="0"/>
              </a:spcBef>
              <a:spcAft>
                <a:spcPts val="0"/>
              </a:spcAft>
              <a:buClr>
                <a:schemeClr val="dk1"/>
              </a:buClr>
              <a:buSzPts val="1100"/>
              <a:buFont typeface="Arial"/>
              <a:buNone/>
            </a:pPr>
            <a:r>
              <a:rPr lang="es" sz="1800">
                <a:solidFill>
                  <a:schemeClr val="dk1"/>
                </a:solidFill>
              </a:rPr>
              <a:t>16.    </a:t>
            </a:r>
            <a:r>
              <a:rPr lang="es" sz="1800">
                <a:solidFill>
                  <a:schemeClr val="dk1"/>
                </a:solidFill>
              </a:rPr>
              <a:t>CRM</a:t>
            </a:r>
            <a:endParaRPr sz="1800">
              <a:solidFill>
                <a:schemeClr val="dk1"/>
              </a:solidFill>
            </a:endParaRPr>
          </a:p>
          <a:p>
            <a:pPr indent="0" lvl="0" marL="0" rtl="0" algn="l">
              <a:spcBef>
                <a:spcPts val="0"/>
              </a:spcBef>
              <a:spcAft>
                <a:spcPts val="0"/>
              </a:spcAft>
              <a:buNone/>
            </a:pPr>
            <a:r>
              <a:rPr lang="es" sz="1800">
                <a:solidFill>
                  <a:schemeClr val="dk1"/>
                </a:solidFill>
              </a:rPr>
              <a:t>17.    </a:t>
            </a:r>
            <a:r>
              <a:rPr lang="es" sz="1800">
                <a:solidFill>
                  <a:schemeClr val="dk1"/>
                </a:solidFill>
              </a:rPr>
              <a:t>Analytics</a:t>
            </a:r>
            <a:endParaRPr sz="1800">
              <a:solidFill>
                <a:schemeClr val="dk1"/>
              </a:solidFill>
            </a:endParaRPr>
          </a:p>
          <a:p>
            <a:pPr indent="0" lvl="0" marL="0" rtl="0" algn="l">
              <a:spcBef>
                <a:spcPts val="0"/>
              </a:spcBef>
              <a:spcAft>
                <a:spcPts val="0"/>
              </a:spcAft>
              <a:buNone/>
            </a:pPr>
            <a:r>
              <a:rPr lang="es" sz="1800">
                <a:solidFill>
                  <a:schemeClr val="dk1"/>
                </a:solidFill>
              </a:rPr>
              <a:t>18.    Service Desk</a:t>
            </a:r>
            <a:endParaRPr sz="1800">
              <a:solidFill>
                <a:schemeClr val="dk1"/>
              </a:solidFill>
            </a:endParaRPr>
          </a:p>
          <a:p>
            <a:pPr indent="0" lvl="0" marL="0" rtl="0" algn="l">
              <a:spcBef>
                <a:spcPts val="0"/>
              </a:spcBef>
              <a:spcAft>
                <a:spcPts val="0"/>
              </a:spcAft>
              <a:buNone/>
            </a:pPr>
            <a:r>
              <a:rPr lang="es" sz="1800">
                <a:solidFill>
                  <a:schemeClr val="dk1"/>
                </a:solidFill>
              </a:rPr>
              <a:t>19.    Costos</a:t>
            </a:r>
            <a:endParaRPr sz="1800">
              <a:solidFill>
                <a:schemeClr val="dk1"/>
              </a:solidFill>
            </a:endParaRPr>
          </a:p>
          <a:p>
            <a:pPr indent="0" lvl="0" marL="45720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187" name="Google Shape;187;p32"/>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188" name="Google Shape;188;p32"/>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189" name="Google Shape;189;p32"/>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195" name="Google Shape;195;p33"/>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196" name="Google Shape;196;p33"/>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197" name="Google Shape;197;p33"/>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203" name="Google Shape;203;p3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204" name="Google Shape;204;p34"/>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205" name="Google Shape;205;p34"/>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5"/>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211" name="Google Shape;211;p35"/>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212" name="Google Shape;212;p35"/>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213" name="Google Shape;213;p35"/>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219" name="Google Shape;219;p36"/>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220" name="Google Shape;220;p36"/>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221" name="Google Shape;221;p36"/>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227" name="Google Shape;227;p37"/>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228" name="Google Shape;228;p37"/>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229" name="Google Shape;229;p37"/>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235" name="Google Shape;235;p38"/>
          <p:cNvGraphicFramePr/>
          <p:nvPr/>
        </p:nvGraphicFramePr>
        <p:xfrm>
          <a:off x="952500" y="2000250"/>
          <a:ext cx="3000000" cy="3000000"/>
        </p:xfrm>
        <a:graphic>
          <a:graphicData uri="http://schemas.openxmlformats.org/drawingml/2006/table">
            <a:tbl>
              <a:tblPr>
                <a:noFill/>
                <a:tableStyleId>{D09BDE4B-3DB2-45F4-8402-F1B51664F0B4}</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BIBLIOGRAFÍA</a:t>
            </a:r>
            <a:endParaRPr/>
          </a:p>
        </p:txBody>
      </p:sp>
      <p:sp>
        <p:nvSpPr>
          <p:cNvPr id="241" name="Google Shape;241;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72" name="Google Shape;72;p15"/>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solidFill>
                  <a:srgbClr val="000000"/>
                </a:solidFill>
              </a:rPr>
              <a:t>¿Como un aplicativo web haría más eficiente el proceso de contratación?</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una empresa de </a:t>
            </a:r>
            <a:r>
              <a:rPr lang="es">
                <a:solidFill>
                  <a:srgbClr val="000000"/>
                </a:solidFill>
              </a:rPr>
              <a:t>construcciones de</a:t>
            </a:r>
            <a:r>
              <a:rPr lang="es">
                <a:solidFill>
                  <a:srgbClr val="000000"/>
                </a:solidFill>
              </a:rPr>
              <a:t> edificios residenciales, ha presentado deficiencia en aspectos de tiempo durante el proceso de contratos, </a:t>
            </a:r>
            <a:r>
              <a:rPr lang="es">
                <a:solidFill>
                  <a:schemeClr val="dk1"/>
                </a:solidFill>
              </a:rPr>
              <a:t>debido a que, su proceso es muy básico y manual, es decir, evita en su máxima expresión la utilización de un proceso automatizado en la que, la actividad humana sea la más mínima requerida</a:t>
            </a:r>
            <a:r>
              <a:rPr lang="es">
                <a:solidFill>
                  <a:srgbClr val="000000"/>
                </a:solidFill>
              </a:rPr>
              <a:t>. </a:t>
            </a:r>
            <a:endParaRPr>
              <a:solidFill>
                <a:srgbClr val="000000"/>
              </a:solidFill>
            </a:endParaRPr>
          </a:p>
        </p:txBody>
      </p:sp>
      <p:pic>
        <p:nvPicPr>
          <p:cNvPr id="73" name="Google Shape;73;p15"/>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49325" y="524050"/>
            <a:ext cx="4925700" cy="4032900"/>
          </a:xfrm>
          <a:prstGeom prst="rect">
            <a:avLst/>
          </a:prstGeom>
        </p:spPr>
        <p:txBody>
          <a:bodyPr anchorCtr="0" anchor="t" bIns="91425" lIns="91425" spcFirstLastPara="1" rIns="91425" wrap="square" tIns="91425">
            <a:normAutofit fontScale="85000" lnSpcReduction="10000"/>
          </a:bodyPr>
          <a:lstStyle/>
          <a:p>
            <a:pPr indent="0" lvl="0" marL="457200" rtl="0" algn="l">
              <a:spcBef>
                <a:spcPts val="0"/>
              </a:spcBef>
              <a:spcAft>
                <a:spcPts val="0"/>
              </a:spcAft>
              <a:buNone/>
            </a:pPr>
            <a:r>
              <a:t/>
            </a:r>
            <a:endParaRPr>
              <a:solidFill>
                <a:srgbClr val="000000"/>
              </a:solidFill>
            </a:endParaRPr>
          </a:p>
          <a:p>
            <a:pPr indent="0" lvl="0" marL="0" rtl="0" algn="l">
              <a:spcBef>
                <a:spcPts val="1200"/>
              </a:spcBef>
              <a:spcAft>
                <a:spcPts val="0"/>
              </a:spcAft>
              <a:buNone/>
            </a:pPr>
            <a:r>
              <a:rPr lang="es">
                <a:solidFill>
                  <a:schemeClr val="dk1"/>
                </a:solidFill>
              </a:rPr>
              <a:t>Enfatizando el proceso que poseen, la persona preseleccionada, se mantiene en contacto para que la persona traiga los documentos, la verificación de estos documentos es realizado por el personal autorizado, la cita médica de este se le indica a la persona encargada al preseleccionado y la inducción de este y firma de contrato.</a:t>
            </a:r>
            <a:endParaRPr>
              <a:solidFill>
                <a:srgbClr val="000000"/>
              </a:solidFill>
            </a:endParaRPr>
          </a:p>
          <a:p>
            <a:pPr indent="-325755" lvl="0" marL="457200" rtl="0" algn="l">
              <a:spcBef>
                <a:spcPts val="1200"/>
              </a:spcBef>
              <a:spcAft>
                <a:spcPts val="0"/>
              </a:spcAft>
              <a:buClr>
                <a:srgbClr val="000000"/>
              </a:buClr>
              <a:buSzPct val="100000"/>
              <a:buChar char="●"/>
            </a:pPr>
            <a:r>
              <a:rPr lang="es">
                <a:solidFill>
                  <a:srgbClr val="000000"/>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solidFill>
                <a:srgbClr val="000000"/>
              </a:solidFill>
            </a:endParaRPr>
          </a:p>
        </p:txBody>
      </p:sp>
      <p:pic>
        <p:nvPicPr>
          <p:cNvPr id="79" name="Google Shape;79;p16"/>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s">
                <a:solidFill>
                  <a:srgbClr val="FFFF00"/>
                </a:solidFill>
              </a:rPr>
              <a:t>¿</a:t>
            </a:r>
            <a:r>
              <a:rPr lang="es">
                <a:solidFill>
                  <a:srgbClr val="FFFF00"/>
                </a:solidFill>
              </a:rPr>
              <a:t>qué</a:t>
            </a:r>
            <a:r>
              <a:rPr lang="es">
                <a:solidFill>
                  <a:srgbClr val="FFFF00"/>
                </a:solidFill>
              </a:rPr>
              <a:t> es lo que se hace actualmente en la empresa en el proceso de los contratos?¿ ellos ya tienen un sistema pero de </a:t>
            </a:r>
            <a:r>
              <a:rPr lang="es">
                <a:solidFill>
                  <a:srgbClr val="FFFF00"/>
                </a:solidFill>
              </a:rPr>
              <a:t>qué</a:t>
            </a:r>
            <a:r>
              <a:rPr lang="es">
                <a:solidFill>
                  <a:srgbClr val="FFFF00"/>
                </a:solidFill>
              </a:rPr>
              <a:t> manera? la plataforma que ellos manejan no hacen como tal un proceso lo que hacen es guardar los tipos documentos, es manual </a:t>
            </a:r>
            <a:endParaRPr>
              <a:solidFill>
                <a:srgbClr val="FFFF00"/>
              </a:solidFill>
            </a:endParaRPr>
          </a:p>
          <a:p>
            <a:pPr indent="-342900" lvl="0" marL="457200" rtl="0" algn="l">
              <a:spcBef>
                <a:spcPts val="0"/>
              </a:spcBef>
              <a:spcAft>
                <a:spcPts val="0"/>
              </a:spcAft>
              <a:buClr>
                <a:schemeClr val="dk1"/>
              </a:buClr>
              <a:buSzPts val="1800"/>
              <a:buChar char="●"/>
            </a:pPr>
            <a:r>
              <a:rPr lang="es">
                <a:solidFill>
                  <a:srgbClr val="FFFF00"/>
                </a:solidFill>
              </a:rPr>
              <a:t>¿ qué es lo que hace la demora? </a:t>
            </a:r>
            <a:endParaRPr>
              <a:solidFill>
                <a:srgbClr val="FFFF00"/>
              </a:solidFill>
            </a:endParaRPr>
          </a:p>
          <a:p>
            <a:pPr indent="-342900" lvl="0" marL="457200" rtl="0" algn="l">
              <a:spcBef>
                <a:spcPts val="0"/>
              </a:spcBef>
              <a:spcAft>
                <a:spcPts val="0"/>
              </a:spcAft>
              <a:buClr>
                <a:schemeClr val="dk1"/>
              </a:buClr>
              <a:buSzPts val="1800"/>
              <a:buChar char="●"/>
            </a:pPr>
            <a:r>
              <a:rPr lang="es">
                <a:solidFill>
                  <a:srgbClr val="FFFF00"/>
                </a:solidFill>
              </a:rPr>
              <a:t>¿donde hace la demora? en que llegue la persona con los documentos, en se verifiquen los documentos, los exámenes verificación de estado de salud  </a:t>
            </a:r>
            <a:endParaRPr>
              <a:solidFill>
                <a:srgbClr val="FFFF00"/>
              </a:solidFill>
            </a:endParaRPr>
          </a:p>
          <a:p>
            <a:pPr indent="-342900" lvl="0" marL="457200" rtl="0" algn="l">
              <a:spcBef>
                <a:spcPts val="0"/>
              </a:spcBef>
              <a:spcAft>
                <a:spcPts val="0"/>
              </a:spcAft>
              <a:buClr>
                <a:schemeClr val="dk1"/>
              </a:buClr>
              <a:buSzPts val="1800"/>
              <a:buChar char="●"/>
            </a:pPr>
            <a:r>
              <a:rPr lang="es">
                <a:solidFill>
                  <a:srgbClr val="FFFF00"/>
                </a:solidFill>
              </a:rPr>
              <a:t>¿por que la contratación está siendo lenta?¿y qué pasa con ese puntual sistema de información que les está haciendo el proceso más lento?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s">
                <a:solidFill>
                  <a:srgbClr val="FFFF00"/>
                </a:solidFill>
              </a:rPr>
              <a:t>después</a:t>
            </a:r>
            <a:r>
              <a:rPr lang="es">
                <a:solidFill>
                  <a:srgbClr val="FFFF00"/>
                </a:solidFill>
              </a:rPr>
              <a:t> ya hablamos de nuestra plataforma, por que desde que los preseleccionados mandan digamos sus documentos por </a:t>
            </a:r>
            <a:r>
              <a:rPr lang="es">
                <a:solidFill>
                  <a:srgbClr val="FFFF00"/>
                </a:solidFill>
              </a:rPr>
              <a:t>envío</a:t>
            </a:r>
            <a:r>
              <a:rPr lang="es">
                <a:solidFill>
                  <a:srgbClr val="FFFF00"/>
                </a:solidFill>
              </a:rPr>
              <a:t> de forma digital ya hay inseguridad de la </a:t>
            </a:r>
            <a:r>
              <a:rPr lang="es">
                <a:solidFill>
                  <a:srgbClr val="FFFF00"/>
                </a:solidFill>
              </a:rPr>
              <a:t>información</a:t>
            </a:r>
            <a:r>
              <a:rPr lang="es">
                <a:solidFill>
                  <a:srgbClr val="FFFF00"/>
                </a:solidFill>
              </a:rPr>
              <a:t> ¿Porque? ¿que tipo de correo se va enviar, ese correo </a:t>
            </a:r>
            <a:r>
              <a:rPr lang="es">
                <a:solidFill>
                  <a:srgbClr val="FFFF00"/>
                </a:solidFill>
              </a:rPr>
              <a:t>está</a:t>
            </a:r>
            <a:r>
              <a:rPr lang="es">
                <a:solidFill>
                  <a:srgbClr val="FFFF00"/>
                </a:solidFill>
              </a:rPr>
              <a:t> </a:t>
            </a:r>
            <a:r>
              <a:rPr lang="es">
                <a:solidFill>
                  <a:srgbClr val="FFFF00"/>
                </a:solidFill>
              </a:rPr>
              <a:t>cifrado</a:t>
            </a:r>
            <a:r>
              <a:rPr lang="es">
                <a:solidFill>
                  <a:srgbClr val="FFFF00"/>
                </a:solidFill>
              </a:rPr>
              <a:t>,? si/no……  para estar </a:t>
            </a:r>
            <a:r>
              <a:rPr lang="es">
                <a:solidFill>
                  <a:srgbClr val="FFFF00"/>
                </a:solidFill>
              </a:rPr>
              <a:t>cifrado</a:t>
            </a:r>
            <a:r>
              <a:rPr lang="es">
                <a:solidFill>
                  <a:srgbClr val="FFFF00"/>
                </a:solidFill>
              </a:rPr>
              <a:t> la otra persona tiene que tener la clave para </a:t>
            </a:r>
            <a:r>
              <a:rPr lang="es">
                <a:solidFill>
                  <a:srgbClr val="FFFF00"/>
                </a:solidFill>
              </a:rPr>
              <a:t>poder</a:t>
            </a:r>
            <a:r>
              <a:rPr lang="es">
                <a:solidFill>
                  <a:srgbClr val="FFFF00"/>
                </a:solidFill>
              </a:rPr>
              <a:t> acceder ¿quien dice que en el momento de hacer un </a:t>
            </a:r>
            <a:r>
              <a:rPr lang="es">
                <a:solidFill>
                  <a:srgbClr val="FFFF00"/>
                </a:solidFill>
              </a:rPr>
              <a:t>envío</a:t>
            </a:r>
            <a:r>
              <a:rPr lang="es">
                <a:solidFill>
                  <a:srgbClr val="FFFF00"/>
                </a:solidFill>
              </a:rPr>
              <a:t> </a:t>
            </a:r>
            <a:r>
              <a:rPr lang="es">
                <a:solidFill>
                  <a:srgbClr val="FFFF00"/>
                </a:solidFill>
              </a:rPr>
              <a:t>vía</a:t>
            </a:r>
            <a:r>
              <a:rPr lang="es">
                <a:solidFill>
                  <a:srgbClr val="FFFF00"/>
                </a:solidFill>
              </a:rPr>
              <a:t> correo </a:t>
            </a:r>
            <a:r>
              <a:rPr lang="es">
                <a:solidFill>
                  <a:srgbClr val="FFFF00"/>
                </a:solidFill>
              </a:rPr>
              <a:t>electrónico</a:t>
            </a:r>
            <a:r>
              <a:rPr lang="es">
                <a:solidFill>
                  <a:srgbClr val="FFFF00"/>
                </a:solidFill>
              </a:rPr>
              <a:t> no se </a:t>
            </a:r>
            <a:r>
              <a:rPr lang="es">
                <a:solidFill>
                  <a:srgbClr val="FFFF00"/>
                </a:solidFill>
              </a:rPr>
              <a:t>está</a:t>
            </a:r>
            <a:r>
              <a:rPr lang="es">
                <a:solidFill>
                  <a:srgbClr val="FFFF00"/>
                </a:solidFill>
              </a:rPr>
              <a:t> perdiendo la </a:t>
            </a:r>
            <a:r>
              <a:rPr lang="es">
                <a:solidFill>
                  <a:srgbClr val="FFFF00"/>
                </a:solidFill>
              </a:rPr>
              <a:t>información</a:t>
            </a:r>
            <a:r>
              <a:rPr lang="es">
                <a:solidFill>
                  <a:srgbClr val="FFFF00"/>
                </a:solidFill>
              </a:rPr>
              <a:t>  </a:t>
            </a:r>
            <a:endParaRPr>
              <a:solidFill>
                <a:srgbClr val="FFFF00"/>
              </a:solidFill>
            </a:endParaRPr>
          </a:p>
          <a:p>
            <a:pPr indent="0" lvl="0" marL="0" rtl="0" algn="l">
              <a:spcBef>
                <a:spcPts val="1200"/>
              </a:spcBef>
              <a:spcAft>
                <a:spcPts val="1200"/>
              </a:spcAft>
              <a:buNone/>
            </a:pPr>
            <a:r>
              <a:rPr lang="es">
                <a:solidFill>
                  <a:srgbClr val="FFFF00"/>
                </a:solidFill>
              </a:rPr>
              <a:t>si vamos a realizar un </a:t>
            </a:r>
            <a:r>
              <a:rPr lang="es">
                <a:solidFill>
                  <a:srgbClr val="FFFF00"/>
                </a:solidFill>
              </a:rPr>
              <a:t>módulo</a:t>
            </a:r>
            <a:r>
              <a:rPr lang="es">
                <a:solidFill>
                  <a:srgbClr val="FFFF00"/>
                </a:solidFill>
              </a:rPr>
              <a:t> </a:t>
            </a:r>
            <a:r>
              <a:rPr lang="es">
                <a:solidFill>
                  <a:srgbClr val="FFFF00"/>
                </a:solidFill>
              </a:rPr>
              <a:t>para</a:t>
            </a:r>
            <a:r>
              <a:rPr lang="es">
                <a:solidFill>
                  <a:srgbClr val="FFFF00"/>
                </a:solidFill>
              </a:rPr>
              <a:t> </a:t>
            </a:r>
            <a:r>
              <a:rPr lang="es">
                <a:solidFill>
                  <a:srgbClr val="FFFF00"/>
                </a:solidFill>
              </a:rPr>
              <a:t>que</a:t>
            </a:r>
            <a:r>
              <a:rPr lang="es">
                <a:solidFill>
                  <a:srgbClr val="FFFF00"/>
                </a:solidFill>
              </a:rPr>
              <a:t> mejore la parte de </a:t>
            </a:r>
            <a:r>
              <a:rPr lang="es">
                <a:solidFill>
                  <a:srgbClr val="FFFF00"/>
                </a:solidFill>
              </a:rPr>
              <a:t>contratación</a:t>
            </a:r>
            <a:r>
              <a:rPr lang="es">
                <a:solidFill>
                  <a:srgbClr val="FFFF00"/>
                </a:solidFill>
              </a:rPr>
              <a:t> y la haga </a:t>
            </a:r>
            <a:r>
              <a:rPr lang="es">
                <a:solidFill>
                  <a:srgbClr val="FFFF00"/>
                </a:solidFill>
              </a:rPr>
              <a:t>más</a:t>
            </a:r>
            <a:r>
              <a:rPr lang="es">
                <a:solidFill>
                  <a:srgbClr val="FFFF00"/>
                </a:solidFill>
              </a:rPr>
              <a:t> eficiente que </a:t>
            </a:r>
            <a:r>
              <a:rPr lang="es">
                <a:solidFill>
                  <a:srgbClr val="FFFF00"/>
                </a:solidFill>
              </a:rPr>
              <a:t>también</a:t>
            </a:r>
            <a:r>
              <a:rPr lang="es">
                <a:solidFill>
                  <a:srgbClr val="FFFF00"/>
                </a:solidFill>
              </a:rPr>
              <a:t> queremos verificar la parte de la seguridad primero tenemos que investigar </a:t>
            </a:r>
            <a:r>
              <a:rPr lang="es">
                <a:solidFill>
                  <a:srgbClr val="FFFF00"/>
                </a:solidFill>
              </a:rPr>
              <a:t>qué</a:t>
            </a:r>
            <a:r>
              <a:rPr lang="es">
                <a:solidFill>
                  <a:srgbClr val="FFFF00"/>
                </a:solidFill>
              </a:rPr>
              <a:t> hace la seguridad de la </a:t>
            </a:r>
            <a:r>
              <a:rPr lang="es">
                <a:solidFill>
                  <a:srgbClr val="FFFF00"/>
                </a:solidFill>
              </a:rPr>
              <a:t>información</a:t>
            </a:r>
            <a:r>
              <a:rPr lang="es">
                <a:solidFill>
                  <a:srgbClr val="FFFF00"/>
                </a:solidFill>
              </a:rPr>
              <a:t> y cuales son los </a:t>
            </a:r>
            <a:r>
              <a:rPr lang="es">
                <a:solidFill>
                  <a:srgbClr val="FFFF00"/>
                </a:solidFill>
              </a:rPr>
              <a:t>software</a:t>
            </a:r>
            <a:r>
              <a:rPr lang="es">
                <a:solidFill>
                  <a:srgbClr val="FFFF00"/>
                </a:solidFill>
              </a:rPr>
              <a:t> adicionales que se complementan con un sistema de </a:t>
            </a:r>
            <a:r>
              <a:rPr lang="es">
                <a:solidFill>
                  <a:srgbClr val="FFFF00"/>
                </a:solidFill>
              </a:rPr>
              <a:t>información</a:t>
            </a:r>
            <a:r>
              <a:rPr lang="es">
                <a:solidFill>
                  <a:srgbClr val="FFFF00"/>
                </a:solidFill>
              </a:rPr>
              <a:t> para que </a:t>
            </a:r>
            <a:r>
              <a:rPr lang="es">
                <a:solidFill>
                  <a:srgbClr val="FFFF00"/>
                </a:solidFill>
              </a:rPr>
              <a:t>haya</a:t>
            </a:r>
            <a:r>
              <a:rPr lang="es">
                <a:solidFill>
                  <a:srgbClr val="FFFF00"/>
                </a:solidFill>
              </a:rPr>
              <a:t> seguridad de la </a:t>
            </a:r>
            <a:r>
              <a:rPr lang="es">
                <a:solidFill>
                  <a:srgbClr val="FFFF00"/>
                </a:solidFill>
              </a:rPr>
              <a:t>información TODO ESTO VA DENTRO DEL PROBLEMA</a:t>
            </a:r>
            <a:endParaRPr>
              <a:solidFill>
                <a:srgbClr val="FFFF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FFFF00"/>
                </a:solidFill>
              </a:rPr>
              <a:t>Sabemos </a:t>
            </a:r>
            <a:r>
              <a:rPr lang="es">
                <a:solidFill>
                  <a:srgbClr val="FFFF00"/>
                </a:solidFill>
              </a:rPr>
              <a:t>cómo</a:t>
            </a:r>
            <a:r>
              <a:rPr lang="es">
                <a:solidFill>
                  <a:srgbClr val="FFFF00"/>
                </a:solidFill>
              </a:rPr>
              <a:t> se puede aplicar esa parte de seguridad de </a:t>
            </a:r>
            <a:r>
              <a:rPr lang="es">
                <a:solidFill>
                  <a:srgbClr val="FFFF00"/>
                </a:solidFill>
              </a:rPr>
              <a:t>información</a:t>
            </a:r>
            <a:r>
              <a:rPr lang="es">
                <a:solidFill>
                  <a:srgbClr val="FFFF00"/>
                </a:solidFill>
              </a:rPr>
              <a:t>? claves contraseñas de acceso y que dentro del sistema haya unos perfiles que los </a:t>
            </a:r>
            <a:r>
              <a:rPr lang="es">
                <a:solidFill>
                  <a:srgbClr val="FFFF00"/>
                </a:solidFill>
              </a:rPr>
              <a:t>únicos</a:t>
            </a:r>
            <a:r>
              <a:rPr lang="es">
                <a:solidFill>
                  <a:srgbClr val="FFFF00"/>
                </a:solidFill>
              </a:rPr>
              <a:t> que puedan entrar a la parte de </a:t>
            </a:r>
            <a:r>
              <a:rPr lang="es">
                <a:solidFill>
                  <a:srgbClr val="FFFF00"/>
                </a:solidFill>
              </a:rPr>
              <a:t>contratación</a:t>
            </a:r>
            <a:r>
              <a:rPr lang="es">
                <a:solidFill>
                  <a:srgbClr val="FFFF00"/>
                </a:solidFill>
              </a:rPr>
              <a:t> sea el jefe de </a:t>
            </a:r>
            <a:r>
              <a:rPr lang="es">
                <a:solidFill>
                  <a:srgbClr val="FFFF00"/>
                </a:solidFill>
              </a:rPr>
              <a:t>contratación</a:t>
            </a:r>
            <a:r>
              <a:rPr lang="es">
                <a:solidFill>
                  <a:srgbClr val="FFFF00"/>
                </a:solidFill>
              </a:rPr>
              <a:t> y si tiene dos asistentes que son los que hacen las verificaciones ellos 3 </a:t>
            </a:r>
            <a:endParaRPr>
              <a:solidFill>
                <a:srgbClr val="FFFF00"/>
              </a:solidFill>
            </a:endParaRPr>
          </a:p>
          <a:p>
            <a:pPr indent="0" lvl="0" marL="0" rtl="0" algn="l">
              <a:spcBef>
                <a:spcPts val="1200"/>
              </a:spcBef>
              <a:spcAft>
                <a:spcPts val="0"/>
              </a:spcAft>
              <a:buNone/>
            </a:pPr>
            <a:r>
              <a:rPr lang="es">
                <a:solidFill>
                  <a:srgbClr val="FFFF00"/>
                </a:solidFill>
              </a:rPr>
              <a:t>Que el </a:t>
            </a:r>
            <a:r>
              <a:rPr lang="es">
                <a:solidFill>
                  <a:srgbClr val="FFFF00"/>
                </a:solidFill>
              </a:rPr>
              <a:t>administrador</a:t>
            </a:r>
            <a:r>
              <a:rPr lang="es">
                <a:solidFill>
                  <a:srgbClr val="FFFF00"/>
                </a:solidFill>
              </a:rPr>
              <a:t> del sistema que sea la jefe de </a:t>
            </a:r>
            <a:r>
              <a:rPr lang="es">
                <a:solidFill>
                  <a:srgbClr val="FFFF00"/>
                </a:solidFill>
              </a:rPr>
              <a:t>contratación</a:t>
            </a:r>
            <a:r>
              <a:rPr lang="es">
                <a:solidFill>
                  <a:srgbClr val="FFFF00"/>
                </a:solidFill>
              </a:rPr>
              <a:t> tenga un </a:t>
            </a:r>
            <a:r>
              <a:rPr lang="es">
                <a:solidFill>
                  <a:srgbClr val="FFFF00"/>
                </a:solidFill>
              </a:rPr>
              <a:t>perfil donde</a:t>
            </a:r>
            <a:r>
              <a:rPr lang="es">
                <a:solidFill>
                  <a:srgbClr val="FFFF00"/>
                </a:solidFill>
              </a:rPr>
              <a:t> pueda hacer unas </a:t>
            </a:r>
            <a:r>
              <a:rPr lang="es">
                <a:solidFill>
                  <a:srgbClr val="FFFF00"/>
                </a:solidFill>
              </a:rPr>
              <a:t>consultas</a:t>
            </a:r>
            <a:r>
              <a:rPr lang="es">
                <a:solidFill>
                  <a:srgbClr val="FFFF00"/>
                </a:solidFill>
              </a:rPr>
              <a:t> un poco </a:t>
            </a:r>
            <a:r>
              <a:rPr lang="es">
                <a:solidFill>
                  <a:srgbClr val="FFFF00"/>
                </a:solidFill>
              </a:rPr>
              <a:t>más</a:t>
            </a:r>
            <a:r>
              <a:rPr lang="es">
                <a:solidFill>
                  <a:srgbClr val="FFFF00"/>
                </a:solidFill>
              </a:rPr>
              <a:t> personales y que los otros no</a:t>
            </a:r>
            <a:endParaRPr>
              <a:solidFill>
                <a:srgbClr val="FFFF00"/>
              </a:solidFill>
            </a:endParaRPr>
          </a:p>
          <a:p>
            <a:pPr indent="0" lvl="0" marL="0" rtl="0" algn="l">
              <a:spcBef>
                <a:spcPts val="1200"/>
              </a:spcBef>
              <a:spcAft>
                <a:spcPts val="1200"/>
              </a:spcAft>
              <a:buNone/>
            </a:pPr>
            <a:r>
              <a:rPr lang="es">
                <a:solidFill>
                  <a:srgbClr val="FFFF00"/>
                </a:solidFill>
              </a:rPr>
              <a:t>¿tenemos monitoreo de esas claves?   </a:t>
            </a:r>
            <a:endParaRPr>
              <a:solidFill>
                <a:srgbClr val="FFFF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103" name="Google Shape;103;p20"/>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un sistema de </a:t>
            </a:r>
            <a:r>
              <a:rPr lang="es">
                <a:solidFill>
                  <a:srgbClr val="000000"/>
                </a:solidFill>
              </a:rPr>
              <a:t>información </a:t>
            </a:r>
            <a:r>
              <a:rPr lang="es">
                <a:solidFill>
                  <a:srgbClr val="000000"/>
                </a:solidFill>
              </a:rPr>
              <a:t>administrativa automatizando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para aumentar la eficacia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104" name="Google Shape;104;p20"/>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110" name="Google Shape;110;p21"/>
          <p:cNvSpPr txBox="1"/>
          <p:nvPr>
            <p:ph idx="1" type="body"/>
          </p:nvPr>
        </p:nvSpPr>
        <p:spPr>
          <a:xfrm>
            <a:off x="3171200" y="1753000"/>
            <a:ext cx="5760300" cy="2684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a:t>
            </a:r>
            <a:r>
              <a:rPr lang="es">
                <a:solidFill>
                  <a:srgbClr val="000000"/>
                </a:solidFill>
              </a:rPr>
              <a:t>optimización</a:t>
            </a:r>
            <a:r>
              <a:rPr lang="es">
                <a:solidFill>
                  <a:srgbClr val="000000"/>
                </a:solidFill>
              </a:rPr>
              <a:t> los procesos de </a:t>
            </a:r>
            <a:r>
              <a:rPr lang="es">
                <a:solidFill>
                  <a:srgbClr val="000000"/>
                </a:solidFill>
              </a:rPr>
              <a:t>contratación.</a:t>
            </a:r>
            <a:endParaRPr>
              <a:solidFill>
                <a:srgbClr val="000000"/>
              </a:solidFill>
            </a:endParaRPr>
          </a:p>
          <a:p>
            <a:pPr indent="-342900" lvl="0" marL="457200" rtl="0" algn="l">
              <a:spcBef>
                <a:spcPts val="0"/>
              </a:spcBef>
              <a:spcAft>
                <a:spcPts val="0"/>
              </a:spcAft>
              <a:buClr>
                <a:srgbClr val="000000"/>
              </a:buClr>
              <a:buSzPts val="1800"/>
              <a:buChar char="●"/>
            </a:pPr>
            <a:r>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p:txBody>
      </p:sp>
      <p:pic>
        <p:nvPicPr>
          <p:cNvPr id="111" name="Google Shape;111;p21"/>
          <p:cNvPicPr preferRelativeResize="0"/>
          <p:nvPr/>
        </p:nvPicPr>
        <p:blipFill>
          <a:blip r:embed="rId3">
            <a:alphaModFix/>
          </a:blip>
          <a:stretch>
            <a:fillRect/>
          </a:stretch>
        </p:blipFill>
        <p:spPr>
          <a:xfrm>
            <a:off x="311700" y="1514300"/>
            <a:ext cx="2421450" cy="2738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